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00E85A-8CA1-4A7B-8025-EEBBE99558BA}" type="datetimeFigureOut">
              <a:rPr lang="en-US" smtClean="0"/>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00E85A-8CA1-4A7B-8025-EEBBE99558BA}" type="datetimeFigureOut">
              <a:rPr lang="en-US" smtClean="0"/>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0E85A-8CA1-4A7B-8025-EEBBE99558BA}" type="datetimeFigureOut">
              <a:rPr lang="en-US" smtClean="0"/>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0E85A-8CA1-4A7B-8025-EEBBE99558BA}" type="datetimeFigureOut">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0E85A-8CA1-4A7B-8025-EEBBE99558BA}" type="datetimeFigureOut">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B2B6-B5B1-48B5-B27C-DC9662B494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0E85A-8CA1-4A7B-8025-EEBBE99558BA}" type="datetimeFigureOut">
              <a:rPr lang="en-US" smtClean="0"/>
              <a:t>2/23/2021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1B2B6-B5B1-48B5-B27C-DC9662B494E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ictionary.cambridge.org/dictionary/english/electrica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000" dirty="0"/>
              <a:t>ENGLISH</a:t>
            </a:r>
            <a:br>
              <a:rPr lang="en-US" sz="5000" dirty="0"/>
            </a:br>
            <a:r>
              <a:rPr lang="en-US" sz="5000" dirty="0"/>
              <a:t>upper level</a:t>
            </a:r>
            <a:br>
              <a:rPr lang="sr-Latn-RS" sz="5000" dirty="0"/>
            </a:br>
            <a:br>
              <a:rPr lang="sr-Latn-RS" sz="5000" dirty="0"/>
            </a:br>
            <a:r>
              <a:rPr lang="sr-Latn-RS" sz="5000" dirty="0"/>
              <a:t>Course description</a:t>
            </a:r>
            <a:endParaRPr lang="en-US" sz="5000" dirty="0"/>
          </a:p>
        </p:txBody>
      </p:sp>
      <p:sp>
        <p:nvSpPr>
          <p:cNvPr id="3" name="Subtitle 2"/>
          <p:cNvSpPr>
            <a:spLocks noGrp="1"/>
          </p:cNvSpPr>
          <p:nvPr>
            <p:ph type="subTitle" idx="1"/>
          </p:nvPr>
        </p:nvSpPr>
        <p:spPr>
          <a:xfrm>
            <a:off x="1187624" y="4653136"/>
            <a:ext cx="6984776" cy="1752600"/>
          </a:xfrm>
        </p:spPr>
        <p:txBody>
          <a:bodyPr>
            <a:normAutofit/>
          </a:bodyPr>
          <a:lstStyle/>
          <a:p>
            <a:endParaRPr lang="en-US" dirty="0"/>
          </a:p>
          <a:p>
            <a:r>
              <a:rPr lang="en-US" dirty="0"/>
              <a:t>Course instructor: Dunja </a:t>
            </a:r>
            <a:r>
              <a:rPr lang="sr-Latn-RS" dirty="0"/>
              <a:t>Živanović, PhD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US" dirty="0"/>
              <a:t>Welcome to English for Software Engineering- upper level</a:t>
            </a:r>
          </a:p>
        </p:txBody>
      </p:sp>
      <p:sp>
        <p:nvSpPr>
          <p:cNvPr id="3" name="Content Placeholder 2"/>
          <p:cNvSpPr>
            <a:spLocks noGrp="1"/>
          </p:cNvSpPr>
          <p:nvPr>
            <p:ph idx="1"/>
          </p:nvPr>
        </p:nvSpPr>
        <p:spPr>
          <a:xfrm>
            <a:off x="395536" y="1412776"/>
            <a:ext cx="8435280" cy="5184576"/>
          </a:xfrm>
        </p:spPr>
        <p:txBody>
          <a:bodyPr>
            <a:normAutofit fontScale="32500" lnSpcReduction="20000"/>
          </a:bodyPr>
          <a:lstStyle/>
          <a:p>
            <a:r>
              <a:rPr lang="en-US" sz="5500" dirty="0"/>
              <a:t>This is a course of English for engineers which focuses on the language skills that you will need in your career. It is not a general English course but a very specific one. A high level of English is </a:t>
            </a:r>
            <a:r>
              <a:rPr lang="en-US" sz="5500" u="sng" dirty="0"/>
              <a:t>not</a:t>
            </a:r>
            <a:r>
              <a:rPr lang="en-US" sz="5500" dirty="0"/>
              <a:t> a prerequisite for this course.</a:t>
            </a:r>
          </a:p>
          <a:p>
            <a:endParaRPr lang="en-US" sz="5500" dirty="0"/>
          </a:p>
          <a:p>
            <a:r>
              <a:rPr lang="en-US" sz="5500" b="1" dirty="0"/>
              <a:t>In this course you will:</a:t>
            </a:r>
          </a:p>
          <a:p>
            <a:pPr>
              <a:lnSpc>
                <a:spcPct val="170000"/>
              </a:lnSpc>
              <a:buFont typeface="Wingdings" pitchFamily="2" charset="2"/>
              <a:buChar char="ü"/>
            </a:pPr>
            <a:r>
              <a:rPr lang="en-US" sz="5500" dirty="0"/>
              <a:t>Learn how to talk about your university studies in English and introduce yourself as a student of software engineering</a:t>
            </a:r>
          </a:p>
          <a:p>
            <a:pPr>
              <a:lnSpc>
                <a:spcPct val="170000"/>
              </a:lnSpc>
              <a:buFont typeface="Wingdings" pitchFamily="2" charset="2"/>
              <a:buChar char="ü"/>
            </a:pPr>
            <a:r>
              <a:rPr lang="en-US" sz="5500" dirty="0"/>
              <a:t>Learn the basic concepts from mathematics and physics in English (e.g. read equations).</a:t>
            </a:r>
          </a:p>
          <a:p>
            <a:pPr>
              <a:lnSpc>
                <a:spcPct val="170000"/>
              </a:lnSpc>
              <a:buFont typeface="Wingdings" pitchFamily="2" charset="2"/>
              <a:buChar char="ü"/>
            </a:pPr>
            <a:r>
              <a:rPr lang="en-US" sz="5500"/>
              <a:t>Expand </a:t>
            </a:r>
            <a:r>
              <a:rPr lang="en-US" sz="5500" dirty="0"/>
              <a:t>your vocabulary with new expressions from the area of engineering.</a:t>
            </a:r>
          </a:p>
          <a:p>
            <a:pPr>
              <a:lnSpc>
                <a:spcPct val="170000"/>
              </a:lnSpc>
              <a:buFont typeface="Wingdings" pitchFamily="2" charset="2"/>
              <a:buChar char="ü"/>
            </a:pPr>
            <a:r>
              <a:rPr lang="en-US" sz="5500" dirty="0"/>
              <a:t>Improve reading and writing skills, especially in presenting specific data.</a:t>
            </a:r>
          </a:p>
          <a:p>
            <a:pPr>
              <a:lnSpc>
                <a:spcPct val="170000"/>
              </a:lnSpc>
              <a:buFont typeface="Wingdings" pitchFamily="2" charset="2"/>
              <a:buChar char="ü"/>
            </a:pPr>
            <a:r>
              <a:rPr lang="en-US" sz="5500" dirty="0"/>
              <a:t>Learn how to write applications for scholarships, internships and jobs in English.</a:t>
            </a:r>
          </a:p>
          <a:p>
            <a:pPr>
              <a:lnSpc>
                <a:spcPct val="170000"/>
              </a:lnSpc>
              <a:buFont typeface="Wingdings" pitchFamily="2" charset="2"/>
              <a:buChar char="ü"/>
            </a:pPr>
            <a:r>
              <a:rPr lang="en-US" sz="5500" dirty="0"/>
              <a:t>Improve your use of verb forms and articles in English.</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material</a:t>
            </a:r>
          </a:p>
        </p:txBody>
      </p:sp>
      <p:sp>
        <p:nvSpPr>
          <p:cNvPr id="3" name="Content Placeholder 2"/>
          <p:cNvSpPr>
            <a:spLocks noGrp="1"/>
          </p:cNvSpPr>
          <p:nvPr>
            <p:ph idx="1"/>
          </p:nvPr>
        </p:nvSpPr>
        <p:spPr>
          <a:xfrm>
            <a:off x="395536" y="1484784"/>
            <a:ext cx="8568952" cy="4525963"/>
          </a:xfrm>
        </p:spPr>
        <p:txBody>
          <a:bodyPr>
            <a:noAutofit/>
          </a:bodyPr>
          <a:lstStyle/>
          <a:p>
            <a:r>
              <a:rPr lang="en-US" sz="1800" dirty="0"/>
              <a:t>Course material is downloadable from the website: eng.etf.bg.ac.rs (username: </a:t>
            </a:r>
            <a:r>
              <a:rPr lang="en-US" sz="1800" dirty="0" err="1"/>
              <a:t>englishse</a:t>
            </a:r>
            <a:r>
              <a:rPr lang="en-US" sz="1800" dirty="0"/>
              <a:t>, password: </a:t>
            </a:r>
            <a:r>
              <a:rPr lang="en-US" sz="1800" dirty="0" err="1"/>
              <a:t>etfenglishse</a:t>
            </a:r>
            <a:r>
              <a:rPr lang="en-US" sz="1800" dirty="0"/>
              <a:t>). It makes sense to print it so you can write on it, highlight important vocabulary and make notes. It is divided into weekly units.</a:t>
            </a:r>
          </a:p>
          <a:p>
            <a:endParaRPr lang="en-US" sz="1800" dirty="0"/>
          </a:p>
          <a:p>
            <a:r>
              <a:rPr lang="en-US" sz="1800" dirty="0"/>
              <a:t>Additional material is provided in the recommended literature list and it is available online for free. These are English books that you can use for self-study when you want extra practice or explanation.</a:t>
            </a:r>
          </a:p>
          <a:p>
            <a:endParaRPr lang="en-US" sz="1800" dirty="0"/>
          </a:p>
          <a:p>
            <a:r>
              <a:rPr lang="en-US" sz="1800" dirty="0"/>
              <a:t>Since there are no in person lectures where we would practice speaking and pronunciation, please use an online dictionary to check the new vocabulary and hear how it is pronounced. For example, </a:t>
            </a:r>
            <a:r>
              <a:rPr lang="en-US" sz="1800" dirty="0">
                <a:hlinkClick r:id="rId2"/>
              </a:rPr>
              <a:t>https://dictionary.cambridge.org/dictionary/english/electrical</a:t>
            </a:r>
            <a:r>
              <a:rPr lang="en-US" sz="1800" dirty="0"/>
              <a:t>. </a:t>
            </a:r>
          </a:p>
          <a:p>
            <a:endParaRPr lang="en-US" sz="1800" dirty="0"/>
          </a:p>
          <a:p>
            <a:r>
              <a:rPr lang="en-US" sz="1800" dirty="0"/>
              <a:t>Only what is covered by the class material will be requested in the exam. There material is not too extensive, but it will be covered in detail. You will be expected not only to recognize the words, but also spell them and use them properly.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the course work?</a:t>
            </a:r>
          </a:p>
        </p:txBody>
      </p:sp>
      <p:sp>
        <p:nvSpPr>
          <p:cNvPr id="3" name="Content Placeholder 2"/>
          <p:cNvSpPr>
            <a:spLocks noGrp="1"/>
          </p:cNvSpPr>
          <p:nvPr>
            <p:ph idx="1"/>
          </p:nvPr>
        </p:nvSpPr>
        <p:spPr/>
        <p:txBody>
          <a:bodyPr>
            <a:normAutofit fontScale="77500" lnSpcReduction="20000"/>
          </a:bodyPr>
          <a:lstStyle/>
          <a:p>
            <a:r>
              <a:rPr lang="en-US" sz="2400" dirty="0"/>
              <a:t>The course will take place online using the MS Teams platform.</a:t>
            </a:r>
            <a:endParaRPr lang="sr-Latn-RS" sz="2400" dirty="0"/>
          </a:p>
          <a:p>
            <a:pPr>
              <a:buNone/>
            </a:pPr>
            <a:endParaRPr lang="en-US" sz="2400" dirty="0"/>
          </a:p>
          <a:p>
            <a:r>
              <a:rPr lang="en-US" sz="2400" dirty="0"/>
              <a:t>Each week there will be a new assignment for you to complete. The instructions will direct you to the part of the class material to explore, answer questions, and then check your answers</a:t>
            </a:r>
            <a:r>
              <a:rPr lang="sr-Latn-RS" sz="2400" dirty="0"/>
              <a:t> (on your own, using the solutions </a:t>
            </a:r>
            <a:r>
              <a:rPr lang="sr-Latn-RS" sz="2400" dirty="0" err="1"/>
              <a:t>provided</a:t>
            </a:r>
            <a:r>
              <a:rPr lang="sr-Latn-RS" sz="2400" dirty="0"/>
              <a:t>).</a:t>
            </a:r>
            <a:r>
              <a:rPr lang="de-DE" sz="2400" dirty="0"/>
              <a:t> </a:t>
            </a:r>
            <a:r>
              <a:rPr lang="de-DE" sz="2400" dirty="0" err="1"/>
              <a:t>You</a:t>
            </a:r>
            <a:r>
              <a:rPr lang="de-DE" sz="2400" dirty="0"/>
              <a:t> will not </a:t>
            </a:r>
            <a:r>
              <a:rPr lang="de-DE" sz="2400" dirty="0" err="1"/>
              <a:t>be</a:t>
            </a:r>
            <a:r>
              <a:rPr lang="de-DE" sz="2400" dirty="0"/>
              <a:t> </a:t>
            </a:r>
            <a:r>
              <a:rPr lang="de-DE" sz="2400" dirty="0" err="1"/>
              <a:t>submitting</a:t>
            </a:r>
            <a:r>
              <a:rPr lang="de-DE" sz="2400" dirty="0"/>
              <a:t> </a:t>
            </a:r>
            <a:r>
              <a:rPr lang="de-DE" sz="2400" dirty="0" err="1"/>
              <a:t>the</a:t>
            </a:r>
            <a:r>
              <a:rPr lang="de-DE" sz="2400" dirty="0"/>
              <a:t> </a:t>
            </a:r>
            <a:r>
              <a:rPr lang="de-DE" sz="2400" dirty="0" err="1"/>
              <a:t>tasks</a:t>
            </a:r>
            <a:r>
              <a:rPr lang="de-DE" sz="2400" dirty="0"/>
              <a:t> </a:t>
            </a:r>
            <a:r>
              <a:rPr lang="de-DE" sz="2400" dirty="0" err="1"/>
              <a:t>with</a:t>
            </a:r>
            <a:r>
              <a:rPr lang="de-DE" sz="2400" dirty="0"/>
              <a:t> </a:t>
            </a:r>
            <a:r>
              <a:rPr lang="de-DE" sz="2400" dirty="0" err="1"/>
              <a:t>the</a:t>
            </a:r>
            <a:r>
              <a:rPr lang="de-DE" sz="2400" dirty="0"/>
              <a:t> </a:t>
            </a:r>
            <a:r>
              <a:rPr lang="de-DE" sz="2400" dirty="0" err="1"/>
              <a:t>key</a:t>
            </a:r>
            <a:r>
              <a:rPr lang="de-DE" sz="2400" dirty="0"/>
              <a:t> </a:t>
            </a:r>
            <a:r>
              <a:rPr lang="de-DE" sz="2400" dirty="0" err="1"/>
              <a:t>provided</a:t>
            </a:r>
            <a:r>
              <a:rPr lang="de-DE" sz="2400" dirty="0"/>
              <a:t>, </a:t>
            </a:r>
            <a:r>
              <a:rPr lang="de-DE" sz="2400" dirty="0" err="1"/>
              <a:t>only</a:t>
            </a:r>
            <a:r>
              <a:rPr lang="de-DE" sz="2400" dirty="0"/>
              <a:t> </a:t>
            </a:r>
            <a:r>
              <a:rPr lang="de-DE" sz="2400" dirty="0" err="1"/>
              <a:t>the</a:t>
            </a:r>
            <a:r>
              <a:rPr lang="de-DE" sz="2400" dirty="0"/>
              <a:t> </a:t>
            </a:r>
            <a:r>
              <a:rPr lang="de-DE" sz="2400" dirty="0" err="1"/>
              <a:t>writing</a:t>
            </a:r>
            <a:r>
              <a:rPr lang="de-DE" sz="2400" dirty="0"/>
              <a:t> </a:t>
            </a:r>
            <a:r>
              <a:rPr lang="de-DE" sz="2400" dirty="0" err="1"/>
              <a:t>ones</a:t>
            </a:r>
            <a:r>
              <a:rPr lang="de-DE" sz="2400" dirty="0"/>
              <a:t>, </a:t>
            </a:r>
            <a:r>
              <a:rPr lang="de-DE" sz="2400" dirty="0" err="1"/>
              <a:t>where</a:t>
            </a:r>
            <a:r>
              <a:rPr lang="de-DE" sz="2400" dirty="0"/>
              <a:t> </a:t>
            </a:r>
            <a:r>
              <a:rPr lang="de-DE" sz="2400" dirty="0" err="1"/>
              <a:t>you</a:t>
            </a:r>
            <a:r>
              <a:rPr lang="de-DE" sz="2400" dirty="0"/>
              <a:t> </a:t>
            </a:r>
            <a:r>
              <a:rPr lang="de-DE" sz="2400" dirty="0" err="1"/>
              <a:t>need</a:t>
            </a:r>
            <a:r>
              <a:rPr lang="de-DE" sz="2400" dirty="0"/>
              <a:t> </a:t>
            </a:r>
            <a:r>
              <a:rPr lang="de-DE" sz="2400" dirty="0" err="1"/>
              <a:t>to</a:t>
            </a:r>
            <a:r>
              <a:rPr lang="de-DE" sz="2400" dirty="0"/>
              <a:t> </a:t>
            </a:r>
            <a:r>
              <a:rPr lang="de-DE" sz="2400" dirty="0" err="1"/>
              <a:t>get</a:t>
            </a:r>
            <a:r>
              <a:rPr lang="de-DE" sz="2400" dirty="0"/>
              <a:t> </a:t>
            </a:r>
            <a:r>
              <a:rPr lang="de-DE" sz="2400" dirty="0" err="1"/>
              <a:t>feedback</a:t>
            </a:r>
            <a:r>
              <a:rPr lang="de-DE" sz="2400" dirty="0"/>
              <a:t>.</a:t>
            </a:r>
            <a:r>
              <a:rPr lang="en-US" sz="2400" dirty="0"/>
              <a:t> There will often be some additional explanations and exercises to help you learn the vocabulary and structures better.</a:t>
            </a:r>
            <a:endParaRPr lang="sr-Latn-RS" sz="2400" dirty="0"/>
          </a:p>
          <a:p>
            <a:pPr>
              <a:buNone/>
            </a:pPr>
            <a:endParaRPr lang="en-US" sz="2400" dirty="0"/>
          </a:p>
          <a:p>
            <a:r>
              <a:rPr lang="en-US" sz="2400" dirty="0"/>
              <a:t>In response to the assignment on the platform, you can ask questions, discuss the assignment and get response from the course instructor.</a:t>
            </a:r>
          </a:p>
          <a:p>
            <a:endParaRPr lang="en-US" sz="2400" dirty="0"/>
          </a:p>
          <a:p>
            <a:r>
              <a:rPr lang="en-US" sz="2400" dirty="0"/>
              <a:t>We have the </a:t>
            </a:r>
            <a:r>
              <a:rPr lang="en-US" sz="2400" i="1" dirty="0"/>
              <a:t>English only policy</a:t>
            </a:r>
            <a:r>
              <a:rPr lang="en-US" sz="2400" dirty="0"/>
              <a:t>, which means that all communication should be in English for the sake of practice.</a:t>
            </a:r>
            <a:endParaRPr lang="sr-Latn-RS" sz="2400" i="1" dirty="0"/>
          </a:p>
          <a:p>
            <a:endParaRPr lang="sr-Latn-RS" sz="2400" dirty="0"/>
          </a:p>
          <a:p>
            <a:r>
              <a:rPr lang="sr-Latn-RS" sz="2400" dirty="0"/>
              <a:t>You can also reach the instructor by sending an email to: dunja</a:t>
            </a:r>
            <a:r>
              <a:rPr lang="en-US" sz="2400" dirty="0"/>
              <a:t>@</a:t>
            </a:r>
            <a:r>
              <a:rPr lang="en-US" sz="2400" dirty="0" err="1"/>
              <a:t>etf.rs</a:t>
            </a:r>
            <a:r>
              <a:rPr lang="en-US" sz="2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Examination</a:t>
            </a:r>
            <a:endParaRPr lang="en-US" dirty="0"/>
          </a:p>
        </p:txBody>
      </p:sp>
      <p:sp>
        <p:nvSpPr>
          <p:cNvPr id="3" name="Content Placeholder 2"/>
          <p:cNvSpPr>
            <a:spLocks noGrp="1"/>
          </p:cNvSpPr>
          <p:nvPr>
            <p:ph idx="1"/>
          </p:nvPr>
        </p:nvSpPr>
        <p:spPr/>
        <p:txBody>
          <a:bodyPr>
            <a:normAutofit/>
          </a:bodyPr>
          <a:lstStyle/>
          <a:p>
            <a:pPr>
              <a:spcAft>
                <a:spcPts val="1200"/>
              </a:spcAft>
            </a:pPr>
            <a:r>
              <a:rPr lang="de-DE" sz="2200" dirty="0"/>
              <a:t>In normal </a:t>
            </a:r>
            <a:r>
              <a:rPr lang="de-DE" sz="2200" dirty="0" err="1"/>
              <a:t>circumstances</a:t>
            </a:r>
            <a:r>
              <a:rPr lang="de-DE" sz="2200" dirty="0"/>
              <a:t>, </a:t>
            </a:r>
            <a:r>
              <a:rPr lang="de-DE" sz="2200" dirty="0" err="1"/>
              <a:t>there</a:t>
            </a:r>
            <a:r>
              <a:rPr lang="de-DE" sz="2200" dirty="0"/>
              <a:t> </a:t>
            </a:r>
            <a:r>
              <a:rPr lang="de-DE" sz="2200" dirty="0" err="1"/>
              <a:t>are</a:t>
            </a:r>
            <a:r>
              <a:rPr lang="de-DE" sz="2200" dirty="0"/>
              <a:t> 3 </a:t>
            </a:r>
            <a:r>
              <a:rPr lang="de-DE" sz="2200" dirty="0" err="1"/>
              <a:t>tests</a:t>
            </a:r>
            <a:r>
              <a:rPr lang="de-DE" sz="2200" dirty="0"/>
              <a:t> in </a:t>
            </a:r>
            <a:r>
              <a:rPr lang="de-DE" sz="2200" dirty="0" err="1"/>
              <a:t>the</a:t>
            </a:r>
            <a:r>
              <a:rPr lang="de-DE" sz="2200" dirty="0"/>
              <a:t> </a:t>
            </a:r>
            <a:r>
              <a:rPr lang="de-DE" sz="2200" dirty="0" err="1"/>
              <a:t>semester</a:t>
            </a:r>
            <a:r>
              <a:rPr lang="de-DE" sz="2200" dirty="0"/>
              <a:t> (</a:t>
            </a:r>
            <a:r>
              <a:rPr lang="de-DE" sz="2200" dirty="0" err="1"/>
              <a:t>colloquia</a:t>
            </a:r>
            <a:r>
              <a:rPr lang="de-DE" sz="2200" dirty="0"/>
              <a:t> and </a:t>
            </a:r>
            <a:r>
              <a:rPr lang="de-DE" sz="2200" dirty="0" err="1"/>
              <a:t>exam</a:t>
            </a:r>
            <a:r>
              <a:rPr lang="de-DE" sz="2200" dirty="0"/>
              <a:t>), all</a:t>
            </a:r>
            <a:r>
              <a:rPr lang="sr-Latn-RS" sz="2200" dirty="0"/>
              <a:t> in </a:t>
            </a:r>
            <a:r>
              <a:rPr lang="sr-Latn-RS" sz="2200" dirty="0" err="1"/>
              <a:t>the</a:t>
            </a:r>
            <a:r>
              <a:rPr lang="sr-Latn-RS" sz="2200" dirty="0"/>
              <a:t> </a:t>
            </a:r>
            <a:r>
              <a:rPr lang="sr-Latn-RS" sz="2200" dirty="0" err="1"/>
              <a:t>form</a:t>
            </a:r>
            <a:r>
              <a:rPr lang="sr-Latn-RS" sz="2200" dirty="0"/>
              <a:t> </a:t>
            </a:r>
            <a:r>
              <a:rPr lang="sr-Latn-RS" sz="2200" dirty="0" err="1"/>
              <a:t>of</a:t>
            </a:r>
            <a:r>
              <a:rPr lang="sr-Latn-RS" sz="2200" dirty="0"/>
              <a:t> a </a:t>
            </a:r>
            <a:r>
              <a:rPr lang="sr-Latn-RS" sz="2200" dirty="0" err="1"/>
              <a:t>written</a:t>
            </a:r>
            <a:r>
              <a:rPr lang="sr-Latn-RS" sz="2200" dirty="0"/>
              <a:t> test.</a:t>
            </a:r>
            <a:r>
              <a:rPr lang="de-DE" sz="2200" dirty="0"/>
              <a:t> </a:t>
            </a:r>
            <a:r>
              <a:rPr lang="de-DE" sz="2200" dirty="0" err="1"/>
              <a:t>During</a:t>
            </a:r>
            <a:r>
              <a:rPr lang="de-DE" sz="2200" dirty="0"/>
              <a:t> </a:t>
            </a:r>
            <a:r>
              <a:rPr lang="de-DE" sz="2200" dirty="0" err="1"/>
              <a:t>the</a:t>
            </a:r>
            <a:r>
              <a:rPr lang="de-DE" sz="2200" dirty="0"/>
              <a:t> </a:t>
            </a:r>
            <a:r>
              <a:rPr lang="de-DE" sz="2200" dirty="0" err="1"/>
              <a:t>epidemic</a:t>
            </a:r>
            <a:r>
              <a:rPr lang="de-DE" sz="2200" dirty="0"/>
              <a:t>, </a:t>
            </a:r>
            <a:r>
              <a:rPr lang="de-DE" sz="2200" dirty="0" err="1"/>
              <a:t>there</a:t>
            </a:r>
            <a:r>
              <a:rPr lang="de-DE" sz="2200" dirty="0"/>
              <a:t> </a:t>
            </a:r>
            <a:r>
              <a:rPr lang="de-DE" sz="2200" dirty="0" err="1"/>
              <a:t>is</a:t>
            </a:r>
            <a:r>
              <a:rPr lang="de-DE" sz="2200" dirty="0"/>
              <a:t> a </a:t>
            </a:r>
            <a:r>
              <a:rPr lang="de-DE" sz="2200" dirty="0" err="1"/>
              <a:t>chance</a:t>
            </a:r>
            <a:r>
              <a:rPr lang="de-DE" sz="2200" dirty="0"/>
              <a:t> </a:t>
            </a:r>
            <a:r>
              <a:rPr lang="de-DE" sz="2200" dirty="0" err="1"/>
              <a:t>that</a:t>
            </a:r>
            <a:r>
              <a:rPr lang="de-DE" sz="2200" dirty="0"/>
              <a:t> all </a:t>
            </a:r>
            <a:r>
              <a:rPr lang="de-DE" sz="2200" dirty="0" err="1"/>
              <a:t>parts</a:t>
            </a:r>
            <a:r>
              <a:rPr lang="de-DE" sz="2200" dirty="0"/>
              <a:t> will </a:t>
            </a:r>
            <a:r>
              <a:rPr lang="de-DE" sz="2200" dirty="0" err="1"/>
              <a:t>be</a:t>
            </a:r>
            <a:r>
              <a:rPr lang="de-DE" sz="2200" dirty="0"/>
              <a:t> </a:t>
            </a:r>
            <a:r>
              <a:rPr lang="de-DE" sz="2200" dirty="0" err="1"/>
              <a:t>done</a:t>
            </a:r>
            <a:r>
              <a:rPr lang="de-DE" sz="2200" dirty="0"/>
              <a:t> in </a:t>
            </a:r>
            <a:r>
              <a:rPr lang="de-DE" sz="2200" dirty="0" err="1"/>
              <a:t>the</a:t>
            </a:r>
            <a:r>
              <a:rPr lang="de-DE" sz="2200" dirty="0"/>
              <a:t> </a:t>
            </a:r>
            <a:r>
              <a:rPr lang="de-DE" sz="2200" dirty="0" err="1"/>
              <a:t>exam</a:t>
            </a:r>
            <a:r>
              <a:rPr lang="de-DE" sz="2200" dirty="0"/>
              <a:t> </a:t>
            </a:r>
            <a:r>
              <a:rPr lang="de-DE" sz="2200" dirty="0" err="1"/>
              <a:t>term</a:t>
            </a:r>
            <a:r>
              <a:rPr lang="de-DE" sz="2200" dirty="0"/>
              <a:t>, </a:t>
            </a:r>
            <a:r>
              <a:rPr lang="de-DE" sz="2200" dirty="0" err="1"/>
              <a:t>together</a:t>
            </a:r>
            <a:r>
              <a:rPr lang="de-DE" sz="2200" dirty="0"/>
              <a:t>, </a:t>
            </a:r>
            <a:r>
              <a:rPr lang="de-DE" sz="2200" dirty="0" err="1"/>
              <a:t>as</a:t>
            </a:r>
            <a:r>
              <a:rPr lang="de-DE" sz="2200" dirty="0"/>
              <a:t> an integral </a:t>
            </a:r>
            <a:r>
              <a:rPr lang="de-DE" sz="2200" dirty="0" err="1"/>
              <a:t>exam</a:t>
            </a:r>
            <a:r>
              <a:rPr lang="de-DE" sz="2200" dirty="0"/>
              <a:t>.</a:t>
            </a:r>
            <a:endParaRPr lang="en-US" sz="2200" dirty="0"/>
          </a:p>
          <a:p>
            <a:pPr>
              <a:spcAft>
                <a:spcPts val="1200"/>
              </a:spcAft>
            </a:pPr>
            <a:r>
              <a:rPr lang="en-US" sz="2200" dirty="0"/>
              <a:t>You will be familiar with all the question formats and there will be a prep test as well.</a:t>
            </a:r>
          </a:p>
          <a:p>
            <a:pPr>
              <a:spcAft>
                <a:spcPts val="1200"/>
              </a:spcAft>
            </a:pPr>
            <a:r>
              <a:rPr lang="en-US" sz="2200" dirty="0"/>
              <a:t>The most efficient way to prepare for the exam is to do a small bit every week throughout the whole semester and then revise shortly before the exam. You will be ready without any stress or a massive workload at once.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638</Words>
  <Application>Microsoft Office PowerPoint</Application>
  <PresentationFormat>On-screen Show (4:3)</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Wingdings</vt:lpstr>
      <vt:lpstr>Office Theme</vt:lpstr>
      <vt:lpstr>ENGLISH upper level  Course description</vt:lpstr>
      <vt:lpstr>Welcome to English for Software Engineering- upper level</vt:lpstr>
      <vt:lpstr>Course material</vt:lpstr>
      <vt:lpstr>How does the course work?</vt:lpstr>
      <vt:lpstr>Examination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3  Course description</dc:title>
  <dc:creator>Author</dc:creator>
  <cp:lastModifiedBy>Slobodan Djokovic</cp:lastModifiedBy>
  <cp:revision>12</cp:revision>
  <dcterms:created xsi:type="dcterms:W3CDTF">2020-09-11T20:39:33Z</dcterms:created>
  <dcterms:modified xsi:type="dcterms:W3CDTF">2021-02-23T13:40:38Z</dcterms:modified>
</cp:coreProperties>
</file>